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0"/>
  </p:handoutMasterIdLst>
  <p:sldIdLst>
    <p:sldId id="266" r:id="rId2"/>
    <p:sldId id="263" r:id="rId3"/>
    <p:sldId id="265" r:id="rId4"/>
    <p:sldId id="264" r:id="rId5"/>
    <p:sldId id="258" r:id="rId6"/>
    <p:sldId id="256" r:id="rId7"/>
    <p:sldId id="267" r:id="rId8"/>
    <p:sldId id="268" r:id="rId9"/>
    <p:sldId id="269" r:id="rId10"/>
    <p:sldId id="270" r:id="rId11"/>
    <p:sldId id="278" r:id="rId12"/>
    <p:sldId id="279" r:id="rId13"/>
    <p:sldId id="280" r:id="rId14"/>
    <p:sldId id="281" r:id="rId15"/>
    <p:sldId id="282" r:id="rId16"/>
    <p:sldId id="283" r:id="rId17"/>
    <p:sldId id="272" r:id="rId18"/>
    <p:sldId id="271" r:id="rId19"/>
    <p:sldId id="273" r:id="rId20"/>
    <p:sldId id="275" r:id="rId21"/>
    <p:sldId id="276" r:id="rId22"/>
    <p:sldId id="277" r:id="rId23"/>
    <p:sldId id="274" r:id="rId24"/>
    <p:sldId id="257" r:id="rId25"/>
    <p:sldId id="259" r:id="rId26"/>
    <p:sldId id="260" r:id="rId27"/>
    <p:sldId id="261" r:id="rId28"/>
    <p:sldId id="262" r:id="rId29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>
      <p:cViewPr varScale="1">
        <p:scale>
          <a:sx n="101" d="100"/>
          <a:sy n="101" d="100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0.wmf"/><Relationship Id="rId3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60011-9D69-4723-956A-073A7D391D50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14D41-853F-4574-8591-C43B4586E0A7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8599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dertitel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a-DK" smtClean="0"/>
              <a:t>Klik for at redigere undertiteltypografien i masteren</a:t>
            </a:r>
            <a:endParaRPr kumimoji="0" lang="en-US"/>
          </a:p>
        </p:txBody>
      </p:sp>
      <p:sp>
        <p:nvSpPr>
          <p:cNvPr id="28" name="Titel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cxnSp>
        <p:nvCxnSpPr>
          <p:cNvPr id="8" name="Lige forbindelse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forbindelse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Pladsholder til dato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16" name="Pladsholder til diasnumm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7" name="Pladsholder til sidefod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indhold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14" name="Pladsholder til dato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15" name="Pladsholder til diasnumm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6" name="Pladsholder til sidefod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cxnSp>
        <p:nvCxnSpPr>
          <p:cNvPr id="7" name="Lige forbindelse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11" name="Pladsholder til indhold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13" name="Pladsholder til indhold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32" name="Pladsholder til indhold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34" name="Pladsholder til indhold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12" name="Pladsholder til tekst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cxnSp>
        <p:nvCxnSpPr>
          <p:cNvPr id="10" name="Lige forbindelse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ge forbindelse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dsholder til indhold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typografi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31" name="Titel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8" name="Pladsholder til dato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da-DK" smtClean="0"/>
              <a:t>Klik på ikonet for at tilføje et billede</a:t>
            </a:r>
            <a:endParaRPr kumimoji="0" lang="en-US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</p:txBody>
      </p:sp>
      <p:sp>
        <p:nvSpPr>
          <p:cNvPr id="8" name="Pladsholder til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tekst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a-DK" smtClean="0"/>
              <a:t>Klik for at redigere typografi i masteren</a:t>
            </a:r>
          </a:p>
          <a:p>
            <a:pPr lvl="1" eaLnBrk="1" latinLnBrk="0" hangingPunct="1"/>
            <a:r>
              <a:rPr kumimoji="0" lang="da-DK" smtClean="0"/>
              <a:t>Andet niveau</a:t>
            </a:r>
          </a:p>
          <a:p>
            <a:pPr lvl="2" eaLnBrk="1" latinLnBrk="0" hangingPunct="1"/>
            <a:r>
              <a:rPr kumimoji="0" lang="da-DK" smtClean="0"/>
              <a:t>Tredje niveau</a:t>
            </a:r>
          </a:p>
          <a:p>
            <a:pPr lvl="3" eaLnBrk="1" latinLnBrk="0" hangingPunct="1"/>
            <a:r>
              <a:rPr kumimoji="0" lang="da-DK" smtClean="0"/>
              <a:t>Fjerde niveau</a:t>
            </a:r>
          </a:p>
          <a:p>
            <a:pPr lvl="4" eaLnBrk="1" latinLnBrk="0" hangingPunct="1"/>
            <a:r>
              <a:rPr kumimoji="0" lang="da-DK" smtClean="0"/>
              <a:t>Femte niveau</a:t>
            </a:r>
            <a:endParaRPr kumimoji="0" lang="en-US"/>
          </a:p>
        </p:txBody>
      </p:sp>
      <p:sp>
        <p:nvSpPr>
          <p:cNvPr id="24" name="Pladsholder til dato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D867D06-4B36-4A2C-8DEF-5102C9F89BEB}" type="datetimeFigureOut">
              <a:rPr lang="da-DK" smtClean="0"/>
              <a:pPr/>
              <a:t>30/10/2015</a:t>
            </a:fld>
            <a:endParaRPr lang="da-DK"/>
          </a:p>
        </p:txBody>
      </p:sp>
      <p:sp>
        <p:nvSpPr>
          <p:cNvPr id="10" name="Pladsholder til sidefod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22" name="Pladsholder til diasnumm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E5A734A8-3C45-4E0F-BB71-1B2653147BF4}" type="slidenum">
              <a:rPr lang="da-DK" smtClean="0"/>
              <a:pPr/>
              <a:t>‹nr.›</a:t>
            </a:fld>
            <a:endParaRPr lang="da-DK"/>
          </a:p>
        </p:txBody>
      </p:sp>
      <p:sp>
        <p:nvSpPr>
          <p:cNvPr id="5" name="Pladsholder til titel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da-DK" smtClean="0"/>
              <a:t>Klik for at redigere titeltypografi i masteren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2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3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9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2.w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3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wmf"/><Relationship Id="rId6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wmf"/><Relationship Id="rId9" Type="http://schemas.openxmlformats.org/officeDocument/2006/relationships/image" Target="../media/image15.png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0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Dynamics </a:t>
            </a:r>
            <a:r>
              <a:rPr lang="en-GB" smtClean="0"/>
              <a:t>of Pressure </a:t>
            </a:r>
            <a:r>
              <a:rPr lang="en-GB" dirty="0" smtClean="0"/>
              <a:t>Measurement Systems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Peter Johansen, PhD</a:t>
            </a:r>
          </a:p>
          <a:p>
            <a:r>
              <a:rPr lang="da-DK" dirty="0" err="1" smtClean="0"/>
              <a:t>Associate</a:t>
            </a:r>
            <a:r>
              <a:rPr lang="da-DK" dirty="0" smtClean="0"/>
              <a:t> professor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indhold 5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752872"/>
          </a:xfrm>
        </p:spPr>
        <p:txBody>
          <a:bodyPr/>
          <a:lstStyle/>
          <a:p>
            <a:r>
              <a:rPr lang="da-DK" dirty="0" err="1" smtClean="0"/>
              <a:t>Describes</a:t>
            </a:r>
            <a:r>
              <a:rPr lang="da-DK" dirty="0" smtClean="0"/>
              <a:t> the </a:t>
            </a:r>
            <a:r>
              <a:rPr lang="da-DK" dirty="0" err="1" smtClean="0"/>
              <a:t>dynamic</a:t>
            </a:r>
            <a:r>
              <a:rPr lang="da-DK" dirty="0" smtClean="0"/>
              <a:t> </a:t>
            </a:r>
            <a:r>
              <a:rPr lang="da-DK" dirty="0" err="1" smtClean="0"/>
              <a:t>properties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Analogous</a:t>
            </a:r>
            <a:r>
              <a:rPr lang="da-DK" dirty="0" smtClean="0"/>
              <a:t> </a:t>
            </a:r>
            <a:r>
              <a:rPr lang="da-DK" dirty="0" err="1" smtClean="0"/>
              <a:t>circuit</a:t>
            </a:r>
            <a:r>
              <a:rPr lang="da-DK" dirty="0" smtClean="0"/>
              <a:t> </a:t>
            </a:r>
            <a:r>
              <a:rPr lang="da-DK" dirty="0" err="1" smtClean="0"/>
              <a:t>equivalent</a:t>
            </a:r>
            <a:endParaRPr lang="da-DK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467544" y="2420888"/>
            <a:ext cx="8187828" cy="342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 smtClean="0"/>
              <a:t>Inductor</a:t>
            </a:r>
            <a:r>
              <a:rPr lang="da-DK" dirty="0" smtClean="0"/>
              <a:t> (</a:t>
            </a:r>
            <a:r>
              <a:rPr lang="da-DK" dirty="0" err="1" smtClean="0"/>
              <a:t>liquid</a:t>
            </a:r>
            <a:r>
              <a:rPr lang="da-DK" dirty="0" smtClean="0"/>
              <a:t> </a:t>
            </a:r>
            <a:r>
              <a:rPr lang="da-DK" dirty="0" err="1" smtClean="0"/>
              <a:t>inertia</a:t>
            </a:r>
            <a:r>
              <a:rPr lang="da-DK" dirty="0" smtClean="0"/>
              <a:t>)</a:t>
            </a:r>
            <a:endParaRPr lang="da-DK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183730"/>
              </p:ext>
            </p:extLst>
          </p:nvPr>
        </p:nvGraphicFramePr>
        <p:xfrm>
          <a:off x="539552" y="1556792"/>
          <a:ext cx="4109153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6" name="Equation" r:id="rId3" imgW="2222280" imgH="583920" progId="Equation.DSMT4">
                  <p:embed/>
                </p:oleObj>
              </mc:Choice>
              <mc:Fallback>
                <p:oleObj name="Equation" r:id="rId3" imgW="22222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556792"/>
                        <a:ext cx="4109153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618255"/>
              </p:ext>
            </p:extLst>
          </p:nvPr>
        </p:nvGraphicFramePr>
        <p:xfrm>
          <a:off x="5249614" y="1556792"/>
          <a:ext cx="34988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7" name="Equation" r:id="rId5" imgW="1892160" imgH="393480" progId="Equation.DSMT4">
                  <p:embed/>
                </p:oleObj>
              </mc:Choice>
              <mc:Fallback>
                <p:oleObj name="Equation" r:id="rId5" imgW="1892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9614" y="1556792"/>
                        <a:ext cx="34988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740405"/>
              </p:ext>
            </p:extLst>
          </p:nvPr>
        </p:nvGraphicFramePr>
        <p:xfrm>
          <a:off x="539552" y="2348880"/>
          <a:ext cx="460375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8" name="Equation" r:id="rId7" imgW="2489040" imgH="634680" progId="Equation.DSMT4">
                  <p:embed/>
                </p:oleObj>
              </mc:Choice>
              <mc:Fallback>
                <p:oleObj name="Equation" r:id="rId7" imgW="248904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2348880"/>
                        <a:ext cx="4603750" cy="117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400276"/>
              </p:ext>
            </p:extLst>
          </p:nvPr>
        </p:nvGraphicFramePr>
        <p:xfrm>
          <a:off x="809625" y="3644900"/>
          <a:ext cx="5378450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9" name="Equation" r:id="rId9" imgW="2908080" imgH="812520" progId="Equation.DSMT4">
                  <p:embed/>
                </p:oleObj>
              </mc:Choice>
              <mc:Fallback>
                <p:oleObj name="Equation" r:id="rId9" imgW="2908080" imgH="812520" progId="Equation.DSMT4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3644900"/>
                        <a:ext cx="5378450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684947"/>
              </p:ext>
            </p:extLst>
          </p:nvPr>
        </p:nvGraphicFramePr>
        <p:xfrm>
          <a:off x="539552" y="5301208"/>
          <a:ext cx="295910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0" name="Equation" r:id="rId11" imgW="1600200" imgH="634680" progId="Equation.DSMT4">
                  <p:embed/>
                </p:oleObj>
              </mc:Choice>
              <mc:Fallback>
                <p:oleObj name="Equation" r:id="rId11" imgW="1600200" imgH="634680" progId="Equation.DSMT4">
                  <p:embed/>
                  <p:pic>
                    <p:nvPicPr>
                      <p:cNvPr id="0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301208"/>
                        <a:ext cx="2959100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2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Resistor (</a:t>
            </a:r>
            <a:r>
              <a:rPr lang="da-DK" dirty="0" err="1" smtClean="0"/>
              <a:t>liquid</a:t>
            </a:r>
            <a:r>
              <a:rPr lang="da-DK" dirty="0" smtClean="0"/>
              <a:t> </a:t>
            </a:r>
            <a:r>
              <a:rPr lang="da-DK" dirty="0" err="1" smtClean="0"/>
              <a:t>resistance</a:t>
            </a:r>
            <a:r>
              <a:rPr lang="da-DK" dirty="0" smtClean="0"/>
              <a:t>)</a:t>
            </a:r>
            <a:endParaRPr lang="da-DK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718558"/>
              </p:ext>
            </p:extLst>
          </p:nvPr>
        </p:nvGraphicFramePr>
        <p:xfrm>
          <a:off x="611560" y="2562398"/>
          <a:ext cx="1947863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3" imgW="1054080" imgH="1130040" progId="Equation.DSMT4">
                  <p:embed/>
                </p:oleObj>
              </mc:Choice>
              <mc:Fallback>
                <p:oleObj name="Equation" r:id="rId3" imgW="1054080" imgH="1130040" progId="Equation.DSMT4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562398"/>
                        <a:ext cx="1947863" cy="209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379299"/>
              </p:ext>
            </p:extLst>
          </p:nvPr>
        </p:nvGraphicFramePr>
        <p:xfrm>
          <a:off x="611560" y="1556792"/>
          <a:ext cx="25114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4" name="Equation" r:id="rId5" imgW="1358640" imgH="419040" progId="Equation.DSMT4">
                  <p:embed/>
                </p:oleObj>
              </mc:Choice>
              <mc:Fallback>
                <p:oleObj name="Equation" r:id="rId5" imgW="1358640" imgH="419040" progId="Equation.DSMT4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56792"/>
                        <a:ext cx="25114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3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Capacitor</a:t>
            </a:r>
            <a:r>
              <a:rPr lang="da-DK" dirty="0" smtClean="0"/>
              <a:t> (</a:t>
            </a:r>
            <a:r>
              <a:rPr lang="da-DK" dirty="0" err="1" smtClean="0"/>
              <a:t>compliance</a:t>
            </a:r>
            <a:r>
              <a:rPr lang="da-DK" dirty="0" smtClean="0"/>
              <a:t>)</a:t>
            </a:r>
            <a:endParaRPr lang="da-DK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982976"/>
              </p:ext>
            </p:extLst>
          </p:nvPr>
        </p:nvGraphicFramePr>
        <p:xfrm>
          <a:off x="755576" y="1844824"/>
          <a:ext cx="4060826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Equation" r:id="rId3" imgW="2197080" imgH="838080" progId="Equation.DSMT4">
                  <p:embed/>
                </p:oleObj>
              </mc:Choice>
              <mc:Fallback>
                <p:oleObj name="Equation" r:id="rId3" imgW="2197080" imgH="838080" progId="Equation.DSMT4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844824"/>
                        <a:ext cx="4060826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94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Second </a:t>
            </a:r>
            <a:r>
              <a:rPr lang="da-DK" dirty="0" err="1" smtClean="0"/>
              <a:t>order</a:t>
            </a:r>
            <a:r>
              <a:rPr lang="da-DK" dirty="0" smtClean="0"/>
              <a:t> </a:t>
            </a:r>
            <a:r>
              <a:rPr lang="da-DK" dirty="0" err="1" smtClean="0"/>
              <a:t>low</a:t>
            </a:r>
            <a:r>
              <a:rPr lang="da-DK" dirty="0" smtClean="0"/>
              <a:t> </a:t>
            </a:r>
            <a:r>
              <a:rPr lang="da-DK" dirty="0" err="1" smtClean="0"/>
              <a:t>pass</a:t>
            </a:r>
            <a:r>
              <a:rPr lang="da-DK" dirty="0" smtClean="0"/>
              <a:t> system</a:t>
            </a:r>
            <a:endParaRPr lang="da-DK" dirty="0"/>
          </a:p>
        </p:txBody>
      </p:sp>
      <p:pic>
        <p:nvPicPr>
          <p:cNvPr id="3" name="Billed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4429156" cy="20717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32" y="3933056"/>
            <a:ext cx="4495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182878"/>
              </p:ext>
            </p:extLst>
          </p:nvPr>
        </p:nvGraphicFramePr>
        <p:xfrm>
          <a:off x="5220072" y="1973603"/>
          <a:ext cx="3333064" cy="145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Equation" r:id="rId5" imgW="1396800" imgH="609480" progId="Equation.DSMT4">
                  <p:embed/>
                </p:oleObj>
              </mc:Choice>
              <mc:Fallback>
                <p:oleObj name="Equation" r:id="rId5" imgW="1396800" imgH="609480" progId="Equation.DSMT4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1973603"/>
                        <a:ext cx="3333064" cy="1455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ktangel 4"/>
          <p:cNvSpPr/>
          <p:nvPr/>
        </p:nvSpPr>
        <p:spPr>
          <a:xfrm>
            <a:off x="3059832" y="2204864"/>
            <a:ext cx="64807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ktangel 7"/>
          <p:cNvSpPr/>
          <p:nvPr/>
        </p:nvSpPr>
        <p:spPr>
          <a:xfrm>
            <a:off x="4248628" y="2564904"/>
            <a:ext cx="64807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ktangel 8"/>
          <p:cNvSpPr/>
          <p:nvPr/>
        </p:nvSpPr>
        <p:spPr>
          <a:xfrm>
            <a:off x="1907704" y="2269605"/>
            <a:ext cx="64807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1" name="Gruppe 10"/>
          <p:cNvGrpSpPr/>
          <p:nvPr/>
        </p:nvGrpSpPr>
        <p:grpSpPr>
          <a:xfrm>
            <a:off x="5166274" y="4293096"/>
            <a:ext cx="1183855" cy="398647"/>
            <a:chOff x="5166274" y="4293096"/>
            <a:chExt cx="1183855" cy="398647"/>
          </a:xfrm>
        </p:grpSpPr>
        <p:sp>
          <p:nvSpPr>
            <p:cNvPr id="7" name="Højre klammeparentes 6"/>
            <p:cNvSpPr/>
            <p:nvPr/>
          </p:nvSpPr>
          <p:spPr>
            <a:xfrm>
              <a:off x="5166274" y="4293096"/>
              <a:ext cx="197814" cy="39864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Tekstboks 9"/>
            <p:cNvSpPr txBox="1"/>
            <p:nvPr/>
          </p:nvSpPr>
          <p:spPr>
            <a:xfrm>
              <a:off x="5436096" y="430810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 smtClean="0"/>
                <a:t>20logQ</a:t>
              </a:r>
              <a:endParaRPr lang="da-DK" dirty="0"/>
            </a:p>
          </p:txBody>
        </p:sp>
      </p:grpSp>
      <p:sp>
        <p:nvSpPr>
          <p:cNvPr id="12" name="Tekstboks 11"/>
          <p:cNvSpPr txBox="1"/>
          <p:nvPr/>
        </p:nvSpPr>
        <p:spPr>
          <a:xfrm>
            <a:off x="4412332" y="566124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i="1" dirty="0" smtClean="0">
                <a:sym typeface="Symbol"/>
              </a:rPr>
              <a:t></a:t>
            </a:r>
            <a:r>
              <a:rPr lang="da-DK" i="1" baseline="-25000" dirty="0" smtClean="0">
                <a:sym typeface="Symbol"/>
              </a:rPr>
              <a:t>0</a:t>
            </a:r>
            <a:endParaRPr lang="da-DK" i="1" baseline="-25000" dirty="0"/>
          </a:p>
        </p:txBody>
      </p:sp>
    </p:spTree>
    <p:extLst>
      <p:ext uri="{BB962C8B-B14F-4D97-AF65-F5344CB8AC3E}">
        <p14:creationId xmlns:p14="http://schemas.microsoft.com/office/powerpoint/2010/main" val="40417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Equivalent</a:t>
            </a:r>
            <a:r>
              <a:rPr lang="da-DK" dirty="0" smtClean="0"/>
              <a:t> </a:t>
            </a:r>
            <a:r>
              <a:rPr lang="da-DK" dirty="0" err="1" smtClean="0"/>
              <a:t>circuit</a:t>
            </a:r>
            <a:endParaRPr lang="da-DK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432" y="3933056"/>
            <a:ext cx="4495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e 3"/>
          <p:cNvGrpSpPr/>
          <p:nvPr/>
        </p:nvGrpSpPr>
        <p:grpSpPr>
          <a:xfrm>
            <a:off x="5166274" y="4293096"/>
            <a:ext cx="1183855" cy="398647"/>
            <a:chOff x="5166274" y="4293096"/>
            <a:chExt cx="1183855" cy="398647"/>
          </a:xfrm>
        </p:grpSpPr>
        <p:sp>
          <p:nvSpPr>
            <p:cNvPr id="5" name="Højre klammeparentes 4"/>
            <p:cNvSpPr/>
            <p:nvPr/>
          </p:nvSpPr>
          <p:spPr>
            <a:xfrm>
              <a:off x="5166274" y="4293096"/>
              <a:ext cx="197814" cy="39864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" name="Tekstboks 5"/>
            <p:cNvSpPr txBox="1"/>
            <p:nvPr/>
          </p:nvSpPr>
          <p:spPr>
            <a:xfrm>
              <a:off x="5436096" y="430810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a-DK" dirty="0" smtClean="0"/>
                <a:t>20logQ</a:t>
              </a:r>
              <a:endParaRPr lang="da-DK" dirty="0"/>
            </a:p>
          </p:txBody>
        </p:sp>
      </p:grpSp>
      <p:sp>
        <p:nvSpPr>
          <p:cNvPr id="7" name="Tekstboks 6"/>
          <p:cNvSpPr txBox="1"/>
          <p:nvPr/>
        </p:nvSpPr>
        <p:spPr>
          <a:xfrm>
            <a:off x="4412332" y="566124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i="1" dirty="0" smtClean="0">
                <a:sym typeface="Symbol"/>
              </a:rPr>
              <a:t></a:t>
            </a:r>
            <a:r>
              <a:rPr lang="da-DK" i="1" baseline="-25000" dirty="0" smtClean="0">
                <a:sym typeface="Symbol"/>
              </a:rPr>
              <a:t>0</a:t>
            </a:r>
            <a:endParaRPr lang="da-DK" i="1" baseline="-25000" dirty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987345"/>
              </p:ext>
            </p:extLst>
          </p:nvPr>
        </p:nvGraphicFramePr>
        <p:xfrm>
          <a:off x="395536" y="1844824"/>
          <a:ext cx="4016796" cy="173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Equation" r:id="rId4" imgW="2120760" imgH="914400" progId="Equation.DSMT4">
                  <p:embed/>
                </p:oleObj>
              </mc:Choice>
              <mc:Fallback>
                <p:oleObj name="Equation" r:id="rId4" imgW="212076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1844824"/>
                        <a:ext cx="4016796" cy="173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818751"/>
              </p:ext>
            </p:extLst>
          </p:nvPr>
        </p:nvGraphicFramePr>
        <p:xfrm>
          <a:off x="5487988" y="1844675"/>
          <a:ext cx="2357437" cy="17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6" imgW="1244520" imgH="914400" progId="Equation.DSMT4">
                  <p:embed/>
                </p:oleObj>
              </mc:Choice>
              <mc:Fallback>
                <p:oleObj name="Equation" r:id="rId6" imgW="1244520" imgH="914400" progId="Equation.DSMT4">
                  <p:embed/>
                  <p:pic>
                    <p:nvPicPr>
                      <p:cNvPr id="0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1844675"/>
                        <a:ext cx="2357437" cy="173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Lige forbindelse 10"/>
          <p:cNvCxnSpPr/>
          <p:nvPr/>
        </p:nvCxnSpPr>
        <p:spPr>
          <a:xfrm>
            <a:off x="4932040" y="1844824"/>
            <a:ext cx="0" cy="18002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7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Q ~ </a:t>
            </a:r>
            <a:r>
              <a:rPr lang="da-DK" dirty="0" err="1" smtClean="0"/>
              <a:t>quality</a:t>
            </a:r>
            <a:r>
              <a:rPr lang="da-DK" dirty="0" smtClean="0"/>
              <a:t> factor</a:t>
            </a:r>
            <a:endParaRPr lang="da-DK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1" y="2606689"/>
            <a:ext cx="433369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03" y="2608785"/>
            <a:ext cx="4327385" cy="287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boks 2"/>
          <p:cNvSpPr txBox="1"/>
          <p:nvPr/>
        </p:nvSpPr>
        <p:spPr>
          <a:xfrm>
            <a:off x="2009650" y="1988840"/>
            <a:ext cx="92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High Q</a:t>
            </a:r>
            <a:endParaRPr lang="da-DK" dirty="0"/>
          </a:p>
        </p:txBody>
      </p:sp>
      <p:sp>
        <p:nvSpPr>
          <p:cNvPr id="6" name="Tekstboks 5"/>
          <p:cNvSpPr txBox="1"/>
          <p:nvPr/>
        </p:nvSpPr>
        <p:spPr>
          <a:xfrm>
            <a:off x="6378916" y="1988840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Low Q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70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Catheter</a:t>
            </a:r>
            <a:r>
              <a:rPr lang="da-DK" dirty="0" smtClean="0"/>
              <a:t> transfer </a:t>
            </a:r>
            <a:r>
              <a:rPr lang="da-DK" dirty="0" err="1" smtClean="0"/>
              <a:t>function</a:t>
            </a:r>
            <a:endParaRPr lang="da-DK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579220" cy="51260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Catheter</a:t>
            </a:r>
            <a:r>
              <a:rPr lang="da-DK" dirty="0" smtClean="0"/>
              <a:t> transfer </a:t>
            </a:r>
            <a:r>
              <a:rPr lang="da-DK" dirty="0" err="1" smtClean="0"/>
              <a:t>function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w/ and w/o a </a:t>
            </a:r>
            <a:r>
              <a:rPr lang="da-DK" dirty="0" err="1" smtClean="0"/>
              <a:t>bubble</a:t>
            </a:r>
            <a:endParaRPr lang="da-DK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b="47726"/>
          <a:stretch>
            <a:fillRect/>
          </a:stretch>
        </p:blipFill>
        <p:spPr bwMode="auto">
          <a:xfrm>
            <a:off x="1907705" y="1501069"/>
            <a:ext cx="5863618" cy="207304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t="4415" b="47647"/>
          <a:stretch>
            <a:fillRect/>
          </a:stretch>
        </p:blipFill>
        <p:spPr bwMode="auto">
          <a:xfrm>
            <a:off x="1907704" y="3573016"/>
            <a:ext cx="5855717" cy="238464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88305" b="2864"/>
          <a:stretch>
            <a:fillRect/>
          </a:stretch>
        </p:blipFill>
        <p:spPr bwMode="auto">
          <a:xfrm>
            <a:off x="1907705" y="5877272"/>
            <a:ext cx="5860256" cy="43204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72000"/>
          </a:xfrm>
        </p:spPr>
        <p:txBody>
          <a:bodyPr/>
          <a:lstStyle/>
          <a:p>
            <a:r>
              <a:rPr lang="da-DK" dirty="0" err="1" smtClean="0"/>
              <a:t>Lower</a:t>
            </a:r>
            <a:r>
              <a:rPr lang="da-DK" dirty="0" smtClean="0"/>
              <a:t> </a:t>
            </a:r>
            <a:r>
              <a:rPr lang="da-DK" dirty="0" err="1" smtClean="0"/>
              <a:t>bandwidth</a:t>
            </a:r>
            <a:r>
              <a:rPr lang="da-DK" dirty="0" smtClean="0"/>
              <a:t> but same DC </a:t>
            </a:r>
            <a:r>
              <a:rPr lang="da-DK" dirty="0" err="1" smtClean="0"/>
              <a:t>gain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Catheter</a:t>
            </a:r>
            <a:r>
              <a:rPr lang="da-DK" dirty="0" smtClean="0"/>
              <a:t> transfer </a:t>
            </a:r>
            <a:r>
              <a:rPr lang="da-DK" dirty="0" err="1" smtClean="0"/>
              <a:t>function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w/ and w/o a </a:t>
            </a:r>
            <a:r>
              <a:rPr lang="da-DK" dirty="0" err="1" smtClean="0"/>
              <a:t>bubble</a:t>
            </a:r>
            <a:endParaRPr lang="da-DK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 contrast="30000"/>
          </a:blip>
          <a:stretch>
            <a:fillRect/>
          </a:stretch>
        </p:blipFill>
        <p:spPr bwMode="auto">
          <a:xfrm>
            <a:off x="2268410" y="2060848"/>
            <a:ext cx="4607180" cy="43972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19860"/>
              </p:ext>
            </p:extLst>
          </p:nvPr>
        </p:nvGraphicFramePr>
        <p:xfrm>
          <a:off x="7236296" y="2669316"/>
          <a:ext cx="1008112" cy="83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Equation" r:id="rId4" imgW="507960" imgH="419040" progId="Equation.DSMT4">
                  <p:embed/>
                </p:oleObj>
              </mc:Choice>
              <mc:Fallback>
                <p:oleObj name="Equation" r:id="rId4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36296" y="2669316"/>
                        <a:ext cx="1008112" cy="831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1988840"/>
            <a:ext cx="57150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Time and </a:t>
            </a:r>
            <a:r>
              <a:rPr lang="da-DK" dirty="0" err="1" smtClean="0"/>
              <a:t>frequency</a:t>
            </a:r>
            <a:r>
              <a:rPr lang="da-DK" dirty="0" smtClean="0"/>
              <a:t> </a:t>
            </a:r>
            <a:r>
              <a:rPr lang="da-DK" dirty="0" err="1" smtClean="0"/>
              <a:t>description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Frequency</a:t>
            </a:r>
            <a:r>
              <a:rPr lang="da-DK" dirty="0" smtClean="0"/>
              <a:t> </a:t>
            </a:r>
            <a:r>
              <a:rPr lang="da-DK" dirty="0" err="1" smtClean="0"/>
              <a:t>response</a:t>
            </a:r>
            <a:endParaRPr lang="da-DK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684187" y="1700808"/>
            <a:ext cx="7775626" cy="462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Frequency</a:t>
            </a:r>
            <a:r>
              <a:rPr lang="da-DK" dirty="0" smtClean="0"/>
              <a:t> </a:t>
            </a:r>
            <a:r>
              <a:rPr lang="da-DK" dirty="0" err="1" smtClean="0"/>
              <a:t>response</a:t>
            </a:r>
            <a:endParaRPr lang="da-DK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5259650" y="2636912"/>
            <a:ext cx="3560822" cy="186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323528" y="2132856"/>
            <a:ext cx="4824536" cy="277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Micro-tip</a:t>
            </a:r>
            <a:r>
              <a:rPr lang="da-DK" dirty="0" smtClean="0"/>
              <a:t> </a:t>
            </a:r>
            <a:r>
              <a:rPr lang="da-DK" dirty="0" err="1" smtClean="0"/>
              <a:t>pressure</a:t>
            </a:r>
            <a:r>
              <a:rPr lang="da-DK" dirty="0" smtClean="0"/>
              <a:t> </a:t>
            </a:r>
            <a:r>
              <a:rPr lang="da-DK" dirty="0" err="1" smtClean="0"/>
              <a:t>catheters</a:t>
            </a:r>
            <a:endParaRPr lang="da-DK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4280242" cy="330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941168"/>
            <a:ext cx="5819775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Various</a:t>
            </a:r>
            <a:r>
              <a:rPr lang="da-DK" dirty="0" smtClean="0"/>
              <a:t> </a:t>
            </a:r>
            <a:r>
              <a:rPr lang="da-DK" dirty="0" err="1" smtClean="0"/>
              <a:t>effect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- </a:t>
            </a:r>
            <a:br>
              <a:rPr lang="da-DK" dirty="0" smtClean="0"/>
            </a:br>
            <a:r>
              <a:rPr lang="da-DK" dirty="0" err="1" smtClean="0"/>
              <a:t>observed</a:t>
            </a:r>
            <a:r>
              <a:rPr lang="da-DK" dirty="0" smtClean="0"/>
              <a:t> in time domain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49080"/>
            <a:ext cx="9144000" cy="208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Normal vs. </a:t>
            </a:r>
            <a:r>
              <a:rPr lang="da-DK" dirty="0" err="1" smtClean="0"/>
              <a:t>reduced</a:t>
            </a:r>
            <a:r>
              <a:rPr lang="da-DK" dirty="0" smtClean="0"/>
              <a:t> </a:t>
            </a:r>
            <a:r>
              <a:rPr lang="da-DK" dirty="0" err="1" smtClean="0"/>
              <a:t>bandwidth</a:t>
            </a:r>
            <a:endParaRPr lang="da-DK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4824"/>
            <a:ext cx="9144000" cy="208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Time </a:t>
            </a:r>
            <a:r>
              <a:rPr lang="da-DK" dirty="0" err="1" smtClean="0"/>
              <a:t>derived</a:t>
            </a:r>
            <a:r>
              <a:rPr lang="da-DK" dirty="0" smtClean="0"/>
              <a:t> </a:t>
            </a:r>
            <a:r>
              <a:rPr lang="da-DK" dirty="0" err="1" smtClean="0"/>
              <a:t>properties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normal</a:t>
            </a:r>
            <a:endParaRPr lang="da-DK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6"/>
            <a:ext cx="9144000" cy="418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6"/>
            <a:ext cx="9144000" cy="417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Time </a:t>
            </a:r>
            <a:r>
              <a:rPr lang="da-DK" dirty="0" err="1" smtClean="0"/>
              <a:t>derived</a:t>
            </a:r>
            <a:r>
              <a:rPr lang="da-DK" dirty="0" smtClean="0"/>
              <a:t> </a:t>
            </a:r>
            <a:r>
              <a:rPr lang="da-DK" dirty="0" err="1" smtClean="0"/>
              <a:t>properties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err="1" smtClean="0"/>
              <a:t>bandwidth</a:t>
            </a:r>
            <a:r>
              <a:rPr lang="da-DK" dirty="0" smtClean="0"/>
              <a:t> </a:t>
            </a:r>
            <a:r>
              <a:rPr lang="da-DK" dirty="0" err="1" smtClean="0"/>
              <a:t>reduction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92896"/>
            <a:ext cx="9144000" cy="207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Under-damped</a:t>
            </a:r>
            <a:r>
              <a:rPr lang="da-DK" dirty="0" smtClean="0"/>
              <a:t> </a:t>
            </a:r>
            <a:r>
              <a:rPr lang="da-DK" dirty="0" err="1" smtClean="0"/>
              <a:t>waveform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" y="1916832"/>
            <a:ext cx="914382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61296"/>
            <a:ext cx="9144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Catheter</a:t>
            </a:r>
            <a:r>
              <a:rPr lang="da-DK" dirty="0" smtClean="0"/>
              <a:t> </a:t>
            </a:r>
            <a:r>
              <a:rPr lang="da-DK" dirty="0" err="1" smtClean="0"/>
              <a:t>whip</a:t>
            </a:r>
            <a:r>
              <a:rPr lang="da-DK" dirty="0" smtClean="0"/>
              <a:t> </a:t>
            </a:r>
            <a:r>
              <a:rPr lang="da-DK" dirty="0" err="1" smtClean="0"/>
              <a:t>distortion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6913" y="1556792"/>
            <a:ext cx="521017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Time and </a:t>
            </a:r>
            <a:r>
              <a:rPr lang="da-DK" dirty="0" err="1" smtClean="0"/>
              <a:t>frequency</a:t>
            </a:r>
            <a:r>
              <a:rPr lang="da-DK" dirty="0" smtClean="0"/>
              <a:t> pairs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412776"/>
            <a:ext cx="3672408" cy="492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Harmonic</a:t>
            </a:r>
            <a:r>
              <a:rPr lang="da-DK" dirty="0" smtClean="0"/>
              <a:t> </a:t>
            </a:r>
            <a:r>
              <a:rPr lang="da-DK" dirty="0" err="1" smtClean="0"/>
              <a:t>components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692" y="3650778"/>
            <a:ext cx="5544616" cy="294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731" y="1474351"/>
            <a:ext cx="8910538" cy="202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Arterial</a:t>
            </a:r>
            <a:r>
              <a:rPr lang="da-DK" dirty="0" smtClean="0"/>
              <a:t> </a:t>
            </a:r>
            <a:r>
              <a:rPr lang="da-DK" dirty="0" err="1" smtClean="0"/>
              <a:t>pressure</a:t>
            </a:r>
            <a:r>
              <a:rPr lang="da-DK" dirty="0" smtClean="0"/>
              <a:t> </a:t>
            </a:r>
            <a:r>
              <a:rPr lang="da-DK" dirty="0" err="1" smtClean="0"/>
              <a:t>waveform</a:t>
            </a:r>
            <a:r>
              <a:rPr lang="da-DK" dirty="0" smtClean="0"/>
              <a:t> (</a:t>
            </a:r>
            <a:r>
              <a:rPr lang="da-DK" dirty="0" err="1" smtClean="0"/>
              <a:t>analysis</a:t>
            </a:r>
            <a:r>
              <a:rPr lang="da-DK" dirty="0" smtClean="0"/>
              <a:t>)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 smtClean="0"/>
              <a:t>Arterial</a:t>
            </a:r>
            <a:r>
              <a:rPr lang="da-DK" dirty="0" smtClean="0"/>
              <a:t> </a:t>
            </a:r>
            <a:r>
              <a:rPr lang="da-DK" dirty="0" err="1" smtClean="0"/>
              <a:t>pressure</a:t>
            </a:r>
            <a:r>
              <a:rPr lang="da-DK" dirty="0" smtClean="0"/>
              <a:t> </a:t>
            </a:r>
            <a:r>
              <a:rPr lang="da-DK" dirty="0" err="1" smtClean="0"/>
              <a:t>waveform</a:t>
            </a:r>
            <a:r>
              <a:rPr lang="da-DK" dirty="0" smtClean="0"/>
              <a:t> (</a:t>
            </a:r>
            <a:r>
              <a:rPr lang="da-DK" dirty="0" err="1" smtClean="0"/>
              <a:t>synthesis</a:t>
            </a:r>
            <a:r>
              <a:rPr lang="da-DK" dirty="0" smtClean="0"/>
              <a:t>)</a:t>
            </a:r>
            <a:endParaRPr lang="da-DK" dirty="0"/>
          </a:p>
        </p:txBody>
      </p:sp>
      <p:pic>
        <p:nvPicPr>
          <p:cNvPr id="5" name="Picture 2" descr="fig_07_0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935688" cy="439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indhol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Dynamic</a:t>
            </a:r>
            <a:r>
              <a:rPr lang="da-DK" dirty="0" smtClean="0"/>
              <a:t> </a:t>
            </a:r>
            <a:r>
              <a:rPr lang="da-DK" dirty="0" err="1" smtClean="0"/>
              <a:t>requirements</a:t>
            </a:r>
            <a:endParaRPr lang="da-DK" dirty="0" smtClean="0"/>
          </a:p>
          <a:p>
            <a:r>
              <a:rPr lang="da-DK" dirty="0" err="1" smtClean="0"/>
              <a:t>Dynamic</a:t>
            </a:r>
            <a:r>
              <a:rPr lang="da-DK" dirty="0" smtClean="0"/>
              <a:t> </a:t>
            </a:r>
            <a:r>
              <a:rPr lang="da-DK" dirty="0" err="1" smtClean="0"/>
              <a:t>properties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Fluid </a:t>
            </a:r>
            <a:r>
              <a:rPr lang="da-DK" dirty="0" err="1" smtClean="0"/>
              <a:t>filled</a:t>
            </a:r>
            <a:r>
              <a:rPr lang="da-DK" dirty="0" smtClean="0"/>
              <a:t> </a:t>
            </a:r>
            <a:r>
              <a:rPr lang="da-DK" dirty="0" err="1" smtClean="0"/>
              <a:t>pressure</a:t>
            </a:r>
            <a:r>
              <a:rPr lang="da-DK" dirty="0" smtClean="0"/>
              <a:t> </a:t>
            </a:r>
            <a:r>
              <a:rPr lang="da-DK" dirty="0" err="1" smtClean="0"/>
              <a:t>catheter</a:t>
            </a:r>
            <a:endParaRPr lang="da-DK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>
            <a:lum bright="-11000" contrast="30000"/>
          </a:blip>
          <a:srcRect/>
          <a:stretch>
            <a:fillRect/>
          </a:stretch>
        </p:blipFill>
        <p:spPr bwMode="auto">
          <a:xfrm>
            <a:off x="1853952" y="2564904"/>
            <a:ext cx="5436096" cy="387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3564185" y="3649960"/>
            <a:ext cx="18002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5711495" y="3573016"/>
          <a:ext cx="1669114" cy="770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4" imgW="901440" imgH="419040" progId="Equation.DSMT4">
                  <p:embed/>
                </p:oleObj>
              </mc:Choice>
              <mc:Fallback>
                <p:oleObj name="Equation" r:id="rId4" imgW="901440" imgH="419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495" y="3573016"/>
                        <a:ext cx="1669114" cy="7701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3924225" y="5234136"/>
            <a:ext cx="10572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5725690" y="5354092"/>
          <a:ext cx="17986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4" name="Equation" r:id="rId7" imgW="952200" imgH="419040" progId="Equation.DSMT4">
                  <p:embed/>
                </p:oleObj>
              </mc:Choice>
              <mc:Fallback>
                <p:oleObj name="Equation" r:id="rId7" imgW="952200" imgH="419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690" y="5354092"/>
                        <a:ext cx="1798638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kstboks 9"/>
          <p:cNvSpPr txBox="1"/>
          <p:nvPr/>
        </p:nvSpPr>
        <p:spPr>
          <a:xfrm>
            <a:off x="2124025" y="3793976"/>
            <a:ext cx="120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Capacitor</a:t>
            </a:r>
            <a:r>
              <a:rPr lang="da-DK" dirty="0" smtClean="0"/>
              <a:t>:</a:t>
            </a:r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2124025" y="5666184"/>
            <a:ext cx="11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Inductor</a:t>
            </a:r>
            <a:r>
              <a:rPr lang="da-DK" dirty="0" smtClean="0"/>
              <a:t>:</a:t>
            </a:r>
            <a:endParaRPr lang="da-DK" dirty="0"/>
          </a:p>
        </p:txBody>
      </p:sp>
      <p:sp>
        <p:nvSpPr>
          <p:cNvPr id="12" name="Tekstboks 11"/>
          <p:cNvSpPr txBox="1"/>
          <p:nvPr/>
        </p:nvSpPr>
        <p:spPr>
          <a:xfrm>
            <a:off x="2124025" y="2132856"/>
            <a:ext cx="10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Resistor</a:t>
            </a:r>
            <a:r>
              <a:rPr lang="da-DK" dirty="0" smtClean="0"/>
              <a:t>:</a:t>
            </a:r>
            <a:endParaRPr lang="da-DK" dirty="0"/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3780209" y="1916832"/>
            <a:ext cx="11493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756275" y="2068513"/>
          <a:ext cx="15763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5" name="Equation" r:id="rId10" imgW="850680" imgH="253800" progId="Equation.DSMT4">
                  <p:embed/>
                </p:oleObj>
              </mc:Choice>
              <mc:Fallback>
                <p:oleObj name="Equation" r:id="rId10" imgW="8506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5" y="2068513"/>
                        <a:ext cx="157638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Modelling</a:t>
            </a:r>
            <a:r>
              <a:rPr lang="da-DK" dirty="0" smtClean="0"/>
              <a:t> the fluid </a:t>
            </a:r>
            <a:r>
              <a:rPr lang="da-DK" dirty="0" err="1" smtClean="0"/>
              <a:t>filled</a:t>
            </a:r>
            <a:r>
              <a:rPr lang="da-DK" dirty="0" smtClean="0"/>
              <a:t> </a:t>
            </a:r>
            <a:r>
              <a:rPr lang="da-DK" dirty="0" err="1" smtClean="0"/>
              <a:t>catheter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3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467545" y="2986670"/>
            <a:ext cx="2520280" cy="252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3059833" y="2988295"/>
            <a:ext cx="2736304" cy="252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5940152" y="3027461"/>
            <a:ext cx="2706300" cy="248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652" name="Object 3"/>
          <p:cNvGraphicFramePr>
            <a:graphicFrameLocks noChangeAspect="1"/>
          </p:cNvGraphicFramePr>
          <p:nvPr/>
        </p:nvGraphicFramePr>
        <p:xfrm>
          <a:off x="850900" y="2276475"/>
          <a:ext cx="15748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3" name="Equation" r:id="rId6" imgW="850680" imgH="253800" progId="Equation.DSMT4">
                  <p:embed/>
                </p:oleObj>
              </mc:Choice>
              <mc:Fallback>
                <p:oleObj name="Equation" r:id="rId6" imgW="8506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276475"/>
                        <a:ext cx="15748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6444208" y="2060848"/>
          <a:ext cx="1668462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4" name="Equation" r:id="rId8" imgW="901440" imgH="419040" progId="Equation.DSMT4">
                  <p:embed/>
                </p:oleObj>
              </mc:Choice>
              <mc:Fallback>
                <p:oleObj name="Equation" r:id="rId8" imgW="901440" imgH="419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2060848"/>
                        <a:ext cx="1668462" cy="76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3491880" y="2067123"/>
          <a:ext cx="17986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Equation" r:id="rId10" imgW="952200" imgH="419040" progId="Equation.DSMT4">
                  <p:embed/>
                </p:oleObj>
              </mc:Choice>
              <mc:Fallback>
                <p:oleObj name="Equation" r:id="rId10" imgW="952200" imgH="419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067123"/>
                        <a:ext cx="1798638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Electrical</a:t>
            </a:r>
            <a:r>
              <a:rPr lang="da-DK" dirty="0" smtClean="0"/>
              <a:t> </a:t>
            </a:r>
            <a:r>
              <a:rPr lang="da-DK" dirty="0" err="1" smtClean="0"/>
              <a:t>components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apir">
  <a:themeElements>
    <a:clrScheme name="Papi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i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i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399</TotalTime>
  <Words>136</Words>
  <Application>Microsoft Macintosh PowerPoint</Application>
  <PresentationFormat>Skærmshow (4:3)</PresentationFormat>
  <Paragraphs>43</Paragraphs>
  <Slides>28</Slides>
  <Notes>0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28</vt:i4>
      </vt:variant>
    </vt:vector>
  </HeadingPairs>
  <TitlesOfParts>
    <vt:vector size="34" baseType="lpstr">
      <vt:lpstr>Calibri</vt:lpstr>
      <vt:lpstr>Constantia</vt:lpstr>
      <vt:lpstr>Symbol</vt:lpstr>
      <vt:lpstr>Wingdings 2</vt:lpstr>
      <vt:lpstr>Papir</vt:lpstr>
      <vt:lpstr>Equation</vt:lpstr>
      <vt:lpstr>Dynamics of Pressure Measurement Systems</vt:lpstr>
      <vt:lpstr>Time and frequency description</vt:lpstr>
      <vt:lpstr>Time and frequency pairs</vt:lpstr>
      <vt:lpstr>Harmonic components</vt:lpstr>
      <vt:lpstr>Arterial pressure waveform (analysis)</vt:lpstr>
      <vt:lpstr>Arterial pressure waveform (synthesis)</vt:lpstr>
      <vt:lpstr>Fluid filled pressure catheter</vt:lpstr>
      <vt:lpstr>Modelling the fluid filled catheter</vt:lpstr>
      <vt:lpstr>Electrical components</vt:lpstr>
      <vt:lpstr>Analogous circuit equivalent</vt:lpstr>
      <vt:lpstr>Inductor (liquid inertia)</vt:lpstr>
      <vt:lpstr>Resistor (liquid resistance)</vt:lpstr>
      <vt:lpstr>Capacitor (compliance)</vt:lpstr>
      <vt:lpstr>Second order low pass system</vt:lpstr>
      <vt:lpstr>Equivalent circuit</vt:lpstr>
      <vt:lpstr>Q ~ quality factor</vt:lpstr>
      <vt:lpstr>Catheter transfer function</vt:lpstr>
      <vt:lpstr>Catheter transfer function w/ and w/o a bubble</vt:lpstr>
      <vt:lpstr>Catheter transfer function w/ and w/o a bubble</vt:lpstr>
      <vt:lpstr>Frequency response</vt:lpstr>
      <vt:lpstr>Frequency response</vt:lpstr>
      <vt:lpstr>Micro-tip pressure catheters</vt:lpstr>
      <vt:lpstr>Various effect -  observed in time domain</vt:lpstr>
      <vt:lpstr>Normal vs. reduced bandwidth</vt:lpstr>
      <vt:lpstr>Time derived properties normal</vt:lpstr>
      <vt:lpstr>Time derived properties bandwidth reduction</vt:lpstr>
      <vt:lpstr>Under-damped waveform</vt:lpstr>
      <vt:lpstr>Catheter whip distortion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Peter</dc:creator>
  <cp:lastModifiedBy>Søren Brodersen</cp:lastModifiedBy>
  <cp:revision>45</cp:revision>
  <dcterms:created xsi:type="dcterms:W3CDTF">2011-02-21T14:06:28Z</dcterms:created>
  <dcterms:modified xsi:type="dcterms:W3CDTF">2015-10-30T09:54:26Z</dcterms:modified>
</cp:coreProperties>
</file>